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1" r:id="rId2"/>
    <p:sldId id="298" r:id="rId3"/>
    <p:sldId id="269" r:id="rId4"/>
    <p:sldId id="257" r:id="rId5"/>
    <p:sldId id="272" r:id="rId6"/>
    <p:sldId id="302" r:id="rId7"/>
    <p:sldId id="303" r:id="rId8"/>
    <p:sldId id="301" r:id="rId9"/>
    <p:sldId id="274" r:id="rId10"/>
    <p:sldId id="306" r:id="rId11"/>
    <p:sldId id="278" r:id="rId12"/>
    <p:sldId id="276" r:id="rId13"/>
    <p:sldId id="307" r:id="rId14"/>
    <p:sldId id="309" r:id="rId15"/>
    <p:sldId id="310" r:id="rId16"/>
    <p:sldId id="311" r:id="rId17"/>
    <p:sldId id="312" r:id="rId18"/>
    <p:sldId id="297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5" r:id="rId49"/>
    <p:sldId id="344" r:id="rId50"/>
    <p:sldId id="346" r:id="rId51"/>
    <p:sldId id="347" r:id="rId52"/>
    <p:sldId id="349" r:id="rId53"/>
    <p:sldId id="350" r:id="rId54"/>
    <p:sldId id="351" r:id="rId55"/>
    <p:sldId id="354" r:id="rId56"/>
    <p:sldId id="355" r:id="rId57"/>
    <p:sldId id="356" r:id="rId58"/>
    <p:sldId id="357" r:id="rId59"/>
    <p:sldId id="358" r:id="rId60"/>
  </p:sldIdLst>
  <p:sldSz cx="12192000" cy="6858000"/>
  <p:notesSz cx="6858000" cy="9144000"/>
  <p:embeddedFontLst>
    <p:embeddedFont>
      <p:font typeface="메이플스토리" panose="020B0600000101010101" charset="-127"/>
      <p:regular r:id="rId63"/>
      <p:bold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8" autoAdjust="0"/>
    <p:restoredTop sz="94706" autoAdjust="0"/>
  </p:normalViewPr>
  <p:slideViewPr>
    <p:cSldViewPr snapToGrid="0">
      <p:cViewPr varScale="1">
        <p:scale>
          <a:sx n="48" d="100"/>
          <a:sy n="48" d="100"/>
        </p:scale>
        <p:origin x="1248" y="8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19일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08:00:4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19일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59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4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6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9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7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04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6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29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592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7767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0117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42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7635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43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8196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5542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145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8143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683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9702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0775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1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3669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0939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1660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21228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7863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85366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67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5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0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25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3F2E2-3271-8C78-DC31-01B6CBBA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BBC8E63-E200-042E-B7CB-FC12E8880AF4}"/>
              </a:ext>
            </a:extLst>
          </p:cNvPr>
          <p:cNvSpPr txBox="1">
            <a:spLocks/>
          </p:cNvSpPr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논리적 설계</a:t>
            </a: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DD3D6EE-6F67-4CAB-1139-A4F1CB4E6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릴레이션 스키마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정규화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최종 릴레이션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52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8C6E02-7CE1-A0CE-FD9E-68DAFD1AB071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B83A0B-5C9B-7F21-4DD5-C717075C26D5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C69F48C-5152-3EB7-30D3-3D055106D6BA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40AFC1D-F589-90C1-18EB-AF89D5F9205E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A0A90413-2E22-B1BC-7D38-ECD1AE7C5CB5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22" name="다이아몬드 121">
                    <a:extLst>
                      <a:ext uri="{FF2B5EF4-FFF2-40B4-BE49-F238E27FC236}">
                        <a16:creationId xmlns:a16="http://schemas.microsoft.com/office/drawing/2014/main" id="{9B7B2FC5-A0C6-0E82-2BF5-255E2663E595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4E9A3212-0BDD-D347-D0E9-80039ED8E99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FBEC02C-C945-65B2-DCF2-3CAB7972AA60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25" name="다이아몬드 124">
                    <a:extLst>
                      <a:ext uri="{FF2B5EF4-FFF2-40B4-BE49-F238E27FC236}">
                        <a16:creationId xmlns:a16="http://schemas.microsoft.com/office/drawing/2014/main" id="{76589414-C949-7F8B-54C5-931CF7B23383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26" name="다이아몬드 125">
                    <a:extLst>
                      <a:ext uri="{FF2B5EF4-FFF2-40B4-BE49-F238E27FC236}">
                        <a16:creationId xmlns:a16="http://schemas.microsoft.com/office/drawing/2014/main" id="{2394805E-54B3-BA65-FB86-90330742000B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57E07BCF-E500-EBAB-C45B-238D49EB58FF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9CA2D186-C2E2-18DA-0126-B34A0A73F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F8572F7-3B43-C0AA-04DD-926F1CB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737DBC4-BFC5-2070-5417-6BE0B82D3B2A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30D715A9-8938-BDC5-D7BB-D9B5DB08C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04F86B87-7284-337B-6210-F84B88A6858D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AD6690B-9D96-4C75-5660-58DA84B2BA2D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01B88E9D-9EB2-A48C-9A23-2CA244B01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0D913D4-D08F-4794-735E-4D2E9A5374C7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9680DEC3-AE87-B61E-42DD-DE4776A4BD70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871AB822-0415-34F8-7B46-C9936C0C2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87C12B5-903A-A995-0BDF-0174AFE38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05C5EE3-0927-98E5-4DCC-4E50D307DCC3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11334FA-EA10-C991-B351-AE2320EA0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BB641C8-0CFA-436F-34FB-A8D7A28151BB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8BA1058-2ED2-E4B0-07D3-99220E309136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64B7A31B-C170-7DC7-8019-40398F219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D9B5183-252D-5041-AD56-4756262EA53D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A64A721-7AD1-3538-32C9-1DE7D0B09544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8CB1971D-C0FD-7C61-70B2-F771DEA1047B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7809DAED-49A7-0C46-688B-DE8F1DB019C1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A65315-24C0-E2D0-0D16-BC9C94FF3209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8DE441F5-B674-2D4D-F64D-BFC881463F0F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946F6A38-18F6-BEB6-6299-7AD5F57D4CDA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CA1BB777-CAC3-843B-09CC-42DE7F781787}"/>
                      </a:ext>
                    </a:extLst>
                  </p:cNvPr>
                  <p:cNvCxnSpPr>
                    <a:cxnSpLocks/>
                    <a:stCxn id="121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21649B2A-F56F-02EC-2D05-D1B24E387460}"/>
                      </a:ext>
                    </a:extLst>
                  </p:cNvPr>
                  <p:cNvCxnSpPr>
                    <a:cxnSpLocks/>
                    <a:stCxn id="49" idx="6"/>
                    <a:endCxn id="121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14154204-4FB1-BE83-BF45-541B2055C2B0}"/>
                      </a:ext>
                    </a:extLst>
                  </p:cNvPr>
                  <p:cNvCxnSpPr>
                    <a:cxnSpLocks/>
                    <a:stCxn id="121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750115-E038-4DA8-85D3-D014625476AA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0A8EE03-F7BD-4020-CD04-733826E89E7B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E3971981-2024-7145-EB28-701C74A2C7F2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EF86D98-8618-AD5B-C750-3342E99B4642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2248C5CF-3BEE-0FCE-6B74-CE90ADA02A80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0FFECE1A-CB9C-AAD4-7F08-07B74B2D6BA9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A1BB454-21ED-8140-6D4F-2BABDE4E81F3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F9BF7C-33BC-DEA1-2BE3-725AE82EFE32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B989367E-AC29-9884-91C3-E0FDD37ED7C5}"/>
                      </a:ext>
                    </a:extLst>
                  </p:cNvPr>
                  <p:cNvCxnSpPr>
                    <a:cxnSpLocks/>
                    <a:stCxn id="37" idx="0"/>
                    <a:endCxn id="124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B248C079-F065-0B8F-838F-E9F7EEF56CBC}"/>
                      </a:ext>
                    </a:extLst>
                  </p:cNvPr>
                  <p:cNvCxnSpPr>
                    <a:cxnSpLocks/>
                    <a:stCxn id="38" idx="0"/>
                    <a:endCxn id="124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F94CE2C-DA94-5C57-B13A-4406EBBC4DED}"/>
                      </a:ext>
                    </a:extLst>
                  </p:cNvPr>
                  <p:cNvCxnSpPr>
                    <a:cxnSpLocks/>
                    <a:stCxn id="39" idx="0"/>
                    <a:endCxn id="124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56145DB9-17F1-2307-3B8B-96673E0E5B91}"/>
                      </a:ext>
                    </a:extLst>
                  </p:cNvPr>
                  <p:cNvCxnSpPr>
                    <a:cxnSpLocks/>
                    <a:stCxn id="41" idx="0"/>
                    <a:endCxn id="124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DDB3E075-25EA-D0F5-C86E-9494B8DFCCB7}"/>
                      </a:ext>
                    </a:extLst>
                  </p:cNvPr>
                  <p:cNvCxnSpPr>
                    <a:cxnSpLocks/>
                    <a:stCxn id="40" idx="0"/>
                    <a:endCxn id="124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143D5C8-4A90-98A6-A6B5-EFE97F3092B0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0DBD6DC-0110-F009-3A4E-CDC63C0BE787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A2336D8B-19FD-78D5-9CE6-5FFF251D85A1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890AB3E2-5D11-AD58-1C8E-E8221375CA75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32CCA44-E326-8D9D-A268-B4330D660C3C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9C034200-6196-3D13-CA7C-9CDD0B385AFB}"/>
                      </a:ext>
                    </a:extLst>
                  </p:cNvPr>
                  <p:cNvCxnSpPr>
                    <a:cxnSpLocks/>
                    <a:stCxn id="27" idx="2"/>
                    <a:endCxn id="123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50833005-BD92-045B-E4EC-25B40DC1D28D}"/>
                      </a:ext>
                    </a:extLst>
                  </p:cNvPr>
                  <p:cNvCxnSpPr>
                    <a:cxnSpLocks/>
                    <a:stCxn id="28" idx="2"/>
                    <a:endCxn id="123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7A2D663-E3F4-16B4-3145-F299319F4B7F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D9D9BDC-CEDF-D6A1-5D67-38432C9A7A36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CF33DEB-3A5F-5884-924A-F993EE28F923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ABF39A0-B82D-0319-5510-0F8CDBF4E679}"/>
                </a:ext>
              </a:extLst>
            </p:cNvPr>
            <p:cNvCxnSpPr>
              <a:cxnSpLocks/>
              <a:stCxn id="17" idx="2"/>
              <a:endCxn id="123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B36EC14C-2B23-7E07-7354-F2361A5B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497" y="3697070"/>
            <a:ext cx="4055707" cy="2259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altLang="ko-KR" sz="1600" b="1" dirty="0">
                <a:solidFill>
                  <a:srgbClr val="002060"/>
                </a:solidFill>
              </a:rPr>
              <a:t>3</a:t>
            </a:r>
            <a:r>
              <a:rPr lang="ko-KR" altLang="en-US" sz="1600" b="1" dirty="0">
                <a:solidFill>
                  <a:srgbClr val="002060"/>
                </a:solidFill>
              </a:rPr>
              <a:t>개의 개체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한 개의 다대다 관계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총 </a:t>
            </a:r>
            <a:r>
              <a:rPr lang="en-US" altLang="ko-KR" sz="1600" b="1" dirty="0">
                <a:solidFill>
                  <a:srgbClr val="002060"/>
                </a:solidFill>
              </a:rPr>
              <a:t>4</a:t>
            </a:r>
            <a:r>
              <a:rPr lang="ko-KR" altLang="en-US" sz="1600" b="1" dirty="0">
                <a:solidFill>
                  <a:srgbClr val="002060"/>
                </a:solidFill>
              </a:rPr>
              <a:t>개의 릴레이션 유도 가능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릴레이션 스키마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11823"/>
              </p:ext>
            </p:extLst>
          </p:nvPr>
        </p:nvGraphicFramePr>
        <p:xfrm>
          <a:off x="772365" y="169792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1449"/>
              </p:ext>
            </p:extLst>
          </p:nvPr>
        </p:nvGraphicFramePr>
        <p:xfrm>
          <a:off x="772363" y="2897559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382833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582466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93892"/>
              </p:ext>
            </p:extLst>
          </p:nvPr>
        </p:nvGraphicFramePr>
        <p:xfrm>
          <a:off x="772363" y="4097192"/>
          <a:ext cx="10777949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478161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9771"/>
              </p:ext>
            </p:extLst>
          </p:nvPr>
        </p:nvGraphicFramePr>
        <p:xfrm>
          <a:off x="772362" y="5295857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086ED73-64BD-0ADE-37CC-D457E178760A}"/>
              </a:ext>
            </a:extLst>
          </p:cNvPr>
          <p:cNvSpPr txBox="1">
            <a:spLocks/>
          </p:cNvSpPr>
          <p:nvPr/>
        </p:nvSpPr>
        <p:spPr>
          <a:xfrm>
            <a:off x="3871610" y="5322069"/>
            <a:ext cx="7678702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해당 관계의 경우 외래키로만 구성되어 있으며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두 외래키는 이차원의 기본키가 됨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B1DC9-7F6D-58A2-89AA-5430D777063A}"/>
              </a:ext>
            </a:extLst>
          </p:cNvPr>
          <p:cNvSpPr txBox="1"/>
          <p:nvPr/>
        </p:nvSpPr>
        <p:spPr>
          <a:xfrm>
            <a:off x="5765014" y="3304983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22596-AFA8-DDE3-EE43-7BBBC2E59A6F}"/>
              </a:ext>
            </a:extLst>
          </p:cNvPr>
          <p:cNvSpPr txBox="1"/>
          <p:nvPr/>
        </p:nvSpPr>
        <p:spPr>
          <a:xfrm>
            <a:off x="8859396" y="4511480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0CEEE-D144-6756-695F-B05780B6D690}"/>
              </a:ext>
            </a:extLst>
          </p:cNvPr>
          <p:cNvSpPr txBox="1"/>
          <p:nvPr/>
        </p:nvSpPr>
        <p:spPr>
          <a:xfrm>
            <a:off x="1133017" y="5704779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53386A-494B-0041-C74A-5E3BB21E7826}"/>
              </a:ext>
            </a:extLst>
          </p:cNvPr>
          <p:cNvSpPr txBox="1"/>
          <p:nvPr/>
        </p:nvSpPr>
        <p:spPr>
          <a:xfrm>
            <a:off x="2689285" y="5704778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66C6A1-241D-5D04-FE8A-5F1B15A32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11306"/>
              </p:ext>
            </p:extLst>
          </p:nvPr>
        </p:nvGraphicFramePr>
        <p:xfrm>
          <a:off x="772364" y="1760679"/>
          <a:ext cx="4949190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5926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46399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국립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55456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775250"/>
              </p:ext>
            </p:extLst>
          </p:nvPr>
        </p:nvGraphicFramePr>
        <p:xfrm>
          <a:off x="9396784" y="310030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설립 구분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20145"/>
              </p:ext>
            </p:extLst>
          </p:nvPr>
        </p:nvGraphicFramePr>
        <p:xfrm>
          <a:off x="9396784" y="158000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대학소재지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950617"/>
            <a:ext cx="1040724" cy="779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7412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549B21F-A838-A786-00B3-BC50DEF3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60860"/>
              </p:ext>
            </p:extLst>
          </p:nvPr>
        </p:nvGraphicFramePr>
        <p:xfrm>
          <a:off x="768766" y="1760679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>
                <a:solidFill>
                  <a:srgbClr val="002060"/>
                </a:solidFill>
              </a:rPr>
              <a:t>담당교수 </a:t>
            </a:r>
            <a:r>
              <a:rPr lang="ko-KR" altLang="en-US" b="1" dirty="0">
                <a:solidFill>
                  <a:srgbClr val="002060"/>
                </a:solidFill>
              </a:rPr>
              <a:t>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21075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395437"/>
              </p:ext>
            </p:extLst>
          </p:nvPr>
        </p:nvGraphicFramePr>
        <p:xfrm>
          <a:off x="9396784" y="334574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소속대학명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29272"/>
              </p:ext>
            </p:extLst>
          </p:nvPr>
        </p:nvGraphicFramePr>
        <p:xfrm>
          <a:off x="9396784" y="137242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담당교수명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743039"/>
            <a:ext cx="1040724" cy="9866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98665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31424"/>
              </p:ext>
            </p:extLst>
          </p:nvPr>
        </p:nvGraphicFramePr>
        <p:xfrm>
          <a:off x="9396784" y="235908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담당분야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8356060" y="2729696"/>
            <a:ext cx="104072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A89D0-E127-05D3-9871-01C20EB76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43450"/>
              </p:ext>
            </p:extLst>
          </p:nvPr>
        </p:nvGraphicFramePr>
        <p:xfrm>
          <a:off x="768766" y="1760679"/>
          <a:ext cx="10781549" cy="296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7918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975746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537247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712485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318513">
                  <a:extLst>
                    <a:ext uri="{9D8B030D-6E8A-4147-A177-3AD203B41FA5}">
                      <a16:colId xmlns:a16="http://schemas.microsoft.com/office/drawing/2014/main" val="1595425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교육분류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강의년도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제공대학명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제공일자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1072324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동명대학교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2015-04-03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1315312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2019-02-08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1093664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2015-08-30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3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1013251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2014-09-05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1297901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2018-09-14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75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825646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부산대학교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2013-11-21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36709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이상현상 발생 가능성 있는 일부 </a:t>
            </a:r>
            <a:r>
              <a:rPr lang="ko-KR" altLang="en-US" b="1" dirty="0" err="1">
                <a:solidFill>
                  <a:srgbClr val="002060"/>
                </a:solidFill>
              </a:rPr>
              <a:t>튜플만</a:t>
            </a:r>
            <a:r>
              <a:rPr lang="ko-KR" altLang="en-US" b="1" dirty="0">
                <a:solidFill>
                  <a:srgbClr val="002060"/>
                </a:solidFill>
              </a:rPr>
              <a:t> 표시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2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48553"/>
              </p:ext>
            </p:extLst>
          </p:nvPr>
        </p:nvGraphicFramePr>
        <p:xfrm>
          <a:off x="5052641" y="3429000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11322"/>
              </p:ext>
            </p:extLst>
          </p:nvPr>
        </p:nvGraphicFramePr>
        <p:xfrm>
          <a:off x="961272" y="514623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강의년도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460149"/>
              </p:ext>
            </p:extLst>
          </p:nvPr>
        </p:nvGraphicFramePr>
        <p:xfrm>
          <a:off x="9144010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6938253" y="2164886"/>
            <a:ext cx="2205757" cy="16347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 flipH="1">
            <a:off x="2846884" y="3799610"/>
            <a:ext cx="2205757" cy="171723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13803"/>
              </p:ext>
            </p:extLst>
          </p:nvPr>
        </p:nvGraphicFramePr>
        <p:xfrm>
          <a:off x="9144010" y="514222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교육분류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6938253" y="3799610"/>
            <a:ext cx="2205757" cy="1713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6A7183-8933-ACA9-EE9D-4693EA5F3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1885"/>
              </p:ext>
            </p:extLst>
          </p:nvPr>
        </p:nvGraphicFramePr>
        <p:xfrm>
          <a:off x="961272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강의학기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382C7D5-4361-6497-CD5E-C2A70498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02293"/>
              </p:ext>
            </p:extLst>
          </p:nvPr>
        </p:nvGraphicFramePr>
        <p:xfrm>
          <a:off x="961272" y="2906105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3A8BE8-DCD7-E202-4DF8-44E436AE1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4685"/>
              </p:ext>
            </p:extLst>
          </p:nvPr>
        </p:nvGraphicFramePr>
        <p:xfrm>
          <a:off x="961272" y="402617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제공일자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DDDB997-63BF-1752-0756-3E2FDD657BE8}"/>
              </a:ext>
            </a:extLst>
          </p:cNvPr>
          <p:cNvCxnSpPr>
            <a:cxnSpLocks/>
            <a:stCxn id="9" idx="1"/>
            <a:endCxn id="28" idx="3"/>
          </p:cNvCxnSpPr>
          <p:nvPr/>
        </p:nvCxnSpPr>
        <p:spPr>
          <a:xfrm flipH="1">
            <a:off x="2846884" y="3799610"/>
            <a:ext cx="2205757" cy="5971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46C083-3B67-AD3C-32B7-081C855F5D85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 flipV="1">
            <a:off x="2846884" y="3276715"/>
            <a:ext cx="2205757" cy="5228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AF9E35-8A26-0FC3-8039-6513705A238B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 flipV="1">
            <a:off x="2846884" y="2164886"/>
            <a:ext cx="2205757" cy="16347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5BBB94-ADBE-C167-A795-31C386C342C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>
            <a:off x="10086816" y="2535497"/>
            <a:ext cx="0" cy="26067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49D843CD-5785-591B-3ED2-992088CA5B2F}"/>
              </a:ext>
            </a:extLst>
          </p:cNvPr>
          <p:cNvSpPr txBox="1">
            <a:spLocks/>
          </p:cNvSpPr>
          <p:nvPr/>
        </p:nvSpPr>
        <p:spPr>
          <a:xfrm>
            <a:off x="6938253" y="3647326"/>
            <a:ext cx="3376380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500" b="1" dirty="0">
                <a:solidFill>
                  <a:schemeClr val="accent1"/>
                </a:solidFill>
              </a:rPr>
              <a:t> 함수종속관계 존재</a:t>
            </a:r>
            <a:endParaRPr lang="en-US" altLang="ko-KR" sz="1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34623-E9A8-8D87-B5D4-CF06994B5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20501"/>
              </p:ext>
            </p:extLst>
          </p:nvPr>
        </p:nvGraphicFramePr>
        <p:xfrm>
          <a:off x="768766" y="17740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담당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742B06-9EA1-3C48-51D1-8777D27015DA}"/>
              </a:ext>
            </a:extLst>
          </p:cNvPr>
          <p:cNvSpPr txBox="1">
            <a:spLocks/>
          </p:cNvSpPr>
          <p:nvPr/>
        </p:nvSpPr>
        <p:spPr>
          <a:xfrm>
            <a:off x="328438" y="4331540"/>
            <a:ext cx="11535123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새로 담당코드 열을 만들어 기본키로 삼으면 함수종속관계가 파생될 수 있으나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불필요한 정보라 생각하여 생성하지 않음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D658E5-7798-4B59-080B-23552829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23384"/>
              </p:ext>
            </p:extLst>
          </p:nvPr>
        </p:nvGraphicFramePr>
        <p:xfrm>
          <a:off x="8165744" y="3031571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C764A-134D-6684-D897-151AB8A46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3706"/>
              </p:ext>
            </p:extLst>
          </p:nvPr>
        </p:nvGraphicFramePr>
        <p:xfrm>
          <a:off x="8165744" y="199546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688748-8A1B-5E3A-8976-5BC6A51DBC38}"/>
              </a:ext>
            </a:extLst>
          </p:cNvPr>
          <p:cNvSpPr/>
          <p:nvPr/>
        </p:nvSpPr>
        <p:spPr>
          <a:xfrm>
            <a:off x="7814771" y="1704619"/>
            <a:ext cx="2587558" cy="2363821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테이블의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함수종속만 문제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테이블을 강의와 강의교육분류 둘로 분리하여 해소</a:t>
            </a:r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60751"/>
              </p:ext>
            </p:extLst>
          </p:nvPr>
        </p:nvGraphicFramePr>
        <p:xfrm>
          <a:off x="8055424" y="2372233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97596"/>
              </p:ext>
            </p:extLst>
          </p:nvPr>
        </p:nvGraphicFramePr>
        <p:xfrm>
          <a:off x="672333" y="2372233"/>
          <a:ext cx="6686869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076642">
                  <a:extLst>
                    <a:ext uri="{9D8B030D-6E8A-4147-A177-3AD203B41FA5}">
                      <a16:colId xmlns:a16="http://schemas.microsoft.com/office/drawing/2014/main" val="2117953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제공일자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DATE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2015-08-30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2015-09-14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2012-02-29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2013-01-31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72333" y="2070629"/>
            <a:ext cx="6686869" cy="1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380780" y="2372234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8055424" y="2070627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7766336" y="2372233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1055824" y="1630049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7901826" y="1630049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CE63A0F-9BA4-DB08-0FDF-F61A82E52002}"/>
              </a:ext>
            </a:extLst>
          </p:cNvPr>
          <p:cNvSpPr txBox="1">
            <a:spLocks/>
          </p:cNvSpPr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보이스</a:t>
            </a:r>
            <a:r>
              <a:rPr lang="en-US" altLang="ko-KR" b="1" dirty="0">
                <a:solidFill>
                  <a:srgbClr val="002060"/>
                </a:solidFill>
              </a:rPr>
              <a:t>-</a:t>
            </a:r>
            <a:r>
              <a:rPr lang="ko-KR" altLang="en-US" b="1" dirty="0">
                <a:solidFill>
                  <a:srgbClr val="002060"/>
                </a:solidFill>
              </a:rPr>
              <a:t>코드 정규화까지 진행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203266"/>
              </p:ext>
            </p:extLst>
          </p:nvPr>
        </p:nvGraphicFramePr>
        <p:xfrm>
          <a:off x="772365" y="158969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04606"/>
              </p:ext>
            </p:extLst>
          </p:nvPr>
        </p:nvGraphicFramePr>
        <p:xfrm>
          <a:off x="772363" y="2566678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09631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09675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70179"/>
              </p:ext>
            </p:extLst>
          </p:nvPr>
        </p:nvGraphicFramePr>
        <p:xfrm>
          <a:off x="772363" y="3506112"/>
          <a:ext cx="923824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 err="1"/>
                        <a:t>강의명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5037042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97086"/>
              </p:ext>
            </p:extLst>
          </p:nvPr>
        </p:nvGraphicFramePr>
        <p:xfrm>
          <a:off x="772362" y="5564313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3527EBA-2164-85AD-0C04-7E6437AC02D7}"/>
              </a:ext>
            </a:extLst>
          </p:cNvPr>
          <p:cNvSpPr txBox="1">
            <a:spLocks/>
          </p:cNvSpPr>
          <p:nvPr/>
        </p:nvSpPr>
        <p:spPr>
          <a:xfrm>
            <a:off x="469524" y="405468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강의교육분류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F51065-3686-2B28-8A9E-90D19F40C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63984"/>
              </p:ext>
            </p:extLst>
          </p:nvPr>
        </p:nvGraphicFramePr>
        <p:xfrm>
          <a:off x="772362" y="4522508"/>
          <a:ext cx="3079414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 err="1"/>
                        <a:t>강의명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B192BED1-FE7C-E0FE-EDFB-E989E54569A0}"/>
              </a:ext>
            </a:extLst>
          </p:cNvPr>
          <p:cNvSpPr txBox="1"/>
          <p:nvPr/>
        </p:nvSpPr>
        <p:spPr>
          <a:xfrm>
            <a:off x="5765014" y="2919776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09B21C-E640-843C-CD64-809E44D9A98E}"/>
              </a:ext>
            </a:extLst>
          </p:cNvPr>
          <p:cNvSpPr txBox="1"/>
          <p:nvPr/>
        </p:nvSpPr>
        <p:spPr>
          <a:xfrm>
            <a:off x="2698630" y="3851534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465BD2-4E9F-3466-F189-B374122CBC06}"/>
              </a:ext>
            </a:extLst>
          </p:cNvPr>
          <p:cNvSpPr txBox="1"/>
          <p:nvPr/>
        </p:nvSpPr>
        <p:spPr>
          <a:xfrm>
            <a:off x="7281431" y="3846777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0320A9-8C6C-D7ED-1C88-21E52CE64DAB}"/>
              </a:ext>
            </a:extLst>
          </p:cNvPr>
          <p:cNvSpPr txBox="1"/>
          <p:nvPr/>
        </p:nvSpPr>
        <p:spPr>
          <a:xfrm>
            <a:off x="1140902" y="5913241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DB688A-689F-C98A-4E12-6533F34737D4}"/>
              </a:ext>
            </a:extLst>
          </p:cNvPr>
          <p:cNvSpPr txBox="1"/>
          <p:nvPr/>
        </p:nvSpPr>
        <p:spPr>
          <a:xfrm>
            <a:off x="2689285" y="5903512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1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400783"/>
            <a:ext cx="9604310" cy="3843205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/>
              <a:t>논리적 설계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물리적 설계 및 구현</a:t>
            </a:r>
            <a:r>
              <a:rPr lang="en-US" altLang="ko-KR" sz="2000" dirty="0"/>
              <a:t>, </a:t>
            </a:r>
            <a:r>
              <a:rPr lang="ko-KR" altLang="en-US" sz="2000" dirty="0"/>
              <a:t>정보추출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구현</a:t>
            </a:r>
            <a:r>
              <a:rPr lang="en-US" altLang="ko-KR" sz="2000" dirty="0"/>
              <a:t>,</a:t>
            </a:r>
            <a:r>
              <a:rPr lang="ko-KR" altLang="en-US" sz="2000" dirty="0"/>
              <a:t> 정보 추출</a:t>
            </a:r>
            <a:r>
              <a:rPr lang="en-US" altLang="ko-KR" sz="2000" dirty="0"/>
              <a:t>(sqlite3)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5. </a:t>
            </a:r>
            <a:r>
              <a:rPr lang="ko-KR" altLang="en-US" sz="2500" dirty="0"/>
              <a:t>물리적 설계와 구현</a:t>
            </a:r>
            <a:r>
              <a:rPr lang="en-US" altLang="ko-KR" sz="2500" dirty="0"/>
              <a:t>(R)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/>
              <a:t>기본키 설정 및 튜플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기본키 </a:t>
            </a:r>
            <a:r>
              <a:rPr lang="ko-KR" altLang="en-US" b="1"/>
              <a:t>수정</a:t>
            </a:r>
            <a:r>
              <a:rPr lang="en-US" altLang="ko-KR" b="1"/>
              <a:t>에 따른 외래키 변화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조인 조작의 정상성 확인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R</a:t>
            </a:r>
            <a:r>
              <a:rPr lang="ko-KR" altLang="en-US" b="1"/>
              <a:t>을 이용한 정보추출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7507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삽입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중복되지 않는 기본키를 가지는 튜플 삽입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950" t="78380" r="66090" b="8390"/>
          <a:stretch>
            <a:fillRect/>
          </a:stretch>
        </p:blipFill>
        <p:spPr>
          <a:xfrm>
            <a:off x="534491" y="3081439"/>
            <a:ext cx="5071839" cy="127219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5802198" y="2804455"/>
            <a:ext cx="6217987" cy="1777936"/>
          </a:xfrm>
          <a:prstGeom prst="rect">
            <a:avLst/>
          </a:prstGeom>
        </p:spPr>
      </p:pic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중복되지 않는 기본키를 가지는 튜플 삽입</a:t>
            </a:r>
            <a:r>
              <a:rPr lang="ko-KR" altLang="en-US" sz="1700" b="1">
                <a:solidFill>
                  <a:schemeClr val="accent1"/>
                </a:solidFill>
              </a:rPr>
              <a:t> 시 정상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76364" y="3654211"/>
            <a:ext cx="3763290" cy="197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중복되는 기본키를 가지는 튜플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중복되는 기본키를 가지는 튜플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rgbClr val="D15A3E"/>
                </a:solidFill>
              </a:rPr>
              <a:t> 기본키 정상적으로 설정됨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550" t="79990" r="50000" b="10580"/>
          <a:stretch>
            <a:fillRect/>
          </a:stretch>
        </p:blipFill>
        <p:spPr>
          <a:xfrm>
            <a:off x="1631331" y="2885848"/>
            <a:ext cx="8929338" cy="108630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929266" y="2873161"/>
            <a:ext cx="353339" cy="3597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수정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 전북대학교 </a:t>
            </a: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chemeClr val="accent1"/>
                </a:solidFill>
              </a:rPr>
              <a:t> 조선대학교 변경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6096000" y="2647950"/>
            <a:ext cx="6013014" cy="156209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487247" y="2643473"/>
            <a:ext cx="5494452" cy="157105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357644" y="3406561"/>
            <a:ext cx="848638" cy="1692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0" y="229668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삭제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삭제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 </a:t>
            </a:r>
            <a:r>
              <a:rPr lang="en-US" altLang="ko-KR" sz="1700" b="1">
                <a:solidFill>
                  <a:schemeClr val="accent1"/>
                </a:solidFill>
              </a:rPr>
              <a:t>-1</a:t>
            </a:r>
            <a:r>
              <a:rPr lang="ko-KR" altLang="en-US" sz="1700" b="1">
                <a:solidFill>
                  <a:schemeClr val="accent1"/>
                </a:solidFill>
              </a:rPr>
              <a:t>인 튜플 삭제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533400" y="2693727"/>
            <a:ext cx="5660589" cy="147054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l="950" t="73190" r="60070" b="8750"/>
          <a:stretch>
            <a:fillRect/>
          </a:stretch>
        </p:blipFill>
        <p:spPr>
          <a:xfrm>
            <a:off x="6401971" y="2590800"/>
            <a:ext cx="5790029" cy="1676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교수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소속 대학의 이름 변경 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교수가 그 대학에 소속되었다는 사실 변경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소속된 대학 삭제</a:t>
            </a: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교수는 강의를 제공했기 때문에 교수에 대한 정보를 유지 가능.</a:t>
            </a:r>
          </a:p>
        </p:txBody>
      </p:sp>
      <p:graphicFrame>
        <p:nvGraphicFramePr>
          <p:cNvPr id="43" name="표 1"/>
          <p:cNvGraphicFramePr>
            <a:graphicFrameLocks noGrp="1"/>
          </p:cNvGraphicFramePr>
          <p:nvPr/>
        </p:nvGraphicFramePr>
        <p:xfrm>
          <a:off x="587791" y="2716530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담당교수명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담당분야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소속대학명</a:t>
                      </a:r>
                      <a:endParaRPr lang="en-US" altLang="ko-KR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안상욱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이중호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8912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8913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좌수경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TextBox 12"/>
          <p:cNvSpPr txBox="1"/>
          <p:nvPr/>
        </p:nvSpPr>
        <p:spPr>
          <a:xfrm>
            <a:off x="6096000" y="1792230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소속 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SET NULL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교수코드 및 강의코드가 수정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매핑 정보 유지가능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삭제했을 시 남겨둬야 할 정보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기본키에 NULL이 존재 시 개체 무결성 제약 깨짐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5867400" y="172555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CASCADE</a:t>
            </a:r>
          </a:p>
        </p:txBody>
      </p:sp>
      <p:graphicFrame>
        <p:nvGraphicFramePr>
          <p:cNvPr id="45" name="표 3"/>
          <p:cNvGraphicFramePr>
            <a:graphicFrameLocks noGrp="1"/>
          </p:cNvGraphicFramePr>
          <p:nvPr/>
        </p:nvGraphicFramePr>
        <p:xfrm>
          <a:off x="587790" y="27646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강의코드</a:t>
                      </a:r>
                      <a:endParaRPr lang="en-US" altLang="ko-KR" sz="1500" u="sn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1095582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1104074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1110603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8638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1430653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8779" y="1925205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598685" y="1441122"/>
            <a:ext cx="6421865" cy="541687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제공대학의 이름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강의제공 사실은 변하지 않음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제공한 대학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삭제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제공되었던 강의 정보를 유지.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강의명 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다른 속성값들 유지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강의명 삭제의 의도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해당 강의를 없애고 싶다는 의미</a:t>
            </a:r>
            <a:r>
              <a:rPr lang="en-US" altLang="ko-KR" b="1">
                <a:solidFill>
                  <a:schemeClr val="accent1"/>
                </a:solidFill>
              </a:rPr>
              <a:t>,</a:t>
            </a:r>
            <a:r>
              <a:rPr lang="ko-KR" altLang="en-US" b="1">
                <a:solidFill>
                  <a:schemeClr val="accent1"/>
                </a:solidFill>
              </a:rPr>
              <a:t> 같이 삭제하는 게 합리적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6096000" y="11731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SET NULL</a:t>
            </a:r>
          </a:p>
        </p:txBody>
      </p:sp>
      <p:graphicFrame>
        <p:nvGraphicFramePr>
          <p:cNvPr id="47" name="표 5"/>
          <p:cNvGraphicFramePr>
            <a:graphicFrameLocks noGrp="1"/>
          </p:cNvGraphicFramePr>
          <p:nvPr/>
        </p:nvGraphicFramePr>
        <p:xfrm>
          <a:off x="538982" y="2381758"/>
          <a:ext cx="4928365" cy="302410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46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4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1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u="sng"/>
                        <a:t>강의코드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강의년도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강의학기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제공대학명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제공일자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DATE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1095582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대학수학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한경대학교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2015-08-30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1104074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가천대학교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2015-09-14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820840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과학사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신라대학교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2012-02-29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300"/>
                        <a:t>1398367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/>
                        <a:t>예방치과학의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2020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울산과학대학교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2013-01-31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" name="TextBox 12"/>
          <p:cNvSpPr txBox="1"/>
          <p:nvPr/>
        </p:nvSpPr>
        <p:spPr>
          <a:xfrm>
            <a:off x="5962649" y="39163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CASCADE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87012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제공대학 테이블의 기본키 대학명 중 전북대학교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전북특별자치대학교 수정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 테이블의 제공대학명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610" t="62780" r="44100" b="8470"/>
          <a:stretch>
            <a:fillRect/>
          </a:stretch>
        </p:blipFill>
        <p:spPr>
          <a:xfrm>
            <a:off x="2168296" y="2152650"/>
            <a:ext cx="7855408" cy="255269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586121" y="3587536"/>
            <a:ext cx="1353463" cy="11408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950" t="55000" r="44100" b="8610"/>
          <a:stretch>
            <a:fillRect/>
          </a:stretch>
        </p:blipFill>
        <p:spPr>
          <a:xfrm>
            <a:off x="2517528" y="1947861"/>
            <a:ext cx="7156944" cy="296227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전북대학교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348120" y="26350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557293" y="39304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l="870" t="68190" r="48260" b="9310"/>
          <a:stretch>
            <a:fillRect/>
          </a:stretch>
        </p:blipFill>
        <p:spPr>
          <a:xfrm>
            <a:off x="1961444" y="2286000"/>
            <a:ext cx="8269110" cy="228599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</a:t>
            </a:r>
            <a:r>
              <a:rPr lang="ko-KR" altLang="en-US" b="1">
                <a:solidFill>
                  <a:srgbClr val="002060"/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강의분류 테이블의 기본키 강의명 중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>
                <a:solidFill>
                  <a:srgbClr val="002060"/>
                </a:solidFill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>
                <a:solidFill>
                  <a:srgbClr val="D15A3E"/>
                </a:solidFill>
              </a:rPr>
              <a:t>로 규칙이 설정된</a:t>
            </a:r>
            <a:r>
              <a:rPr lang="ko-KR" altLang="en-US" b="1">
                <a:solidFill>
                  <a:srgbClr val="002060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강의 테이블의 강의명이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인 튜플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985419" y="3901862"/>
            <a:ext cx="7725686" cy="797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299870" y="2669198"/>
            <a:ext cx="629562" cy="8931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0481" y="178233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l="950" t="50000" r="53040" b="9860"/>
          <a:stretch>
            <a:fillRect/>
          </a:stretch>
        </p:blipFill>
        <p:spPr>
          <a:xfrm>
            <a:off x="723900" y="2195511"/>
            <a:ext cx="5048250" cy="275272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rcRect l="690" t="66110" r="50000" b="8890"/>
          <a:stretch>
            <a:fillRect/>
          </a:stretch>
        </p:blipFill>
        <p:spPr>
          <a:xfrm>
            <a:off x="5705476" y="2228850"/>
            <a:ext cx="6281843" cy="199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98081" y="17537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교수코드를 기준으로 담당을 내부조인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690" t="66110" r="50000" b="8890"/>
          <a:stretch>
            <a:fillRect/>
          </a:stretch>
        </p:blipFill>
        <p:spPr>
          <a:xfrm>
            <a:off x="490431" y="2320779"/>
            <a:ext cx="5491268" cy="174019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950" t="50970" r="43660" b="8750"/>
          <a:stretch>
            <a:fillRect/>
          </a:stretch>
        </p:blipFill>
        <p:spPr>
          <a:xfrm>
            <a:off x="6286500" y="2166937"/>
            <a:ext cx="5553074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72174" y="17368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3557" y="17918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강의코드를 기준으로 강의를 내부조인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l="950" t="50970" r="43660" b="8750"/>
          <a:stretch>
            <a:fillRect/>
          </a:stretch>
        </p:blipFill>
        <p:spPr>
          <a:xfrm>
            <a:off x="409575" y="2201574"/>
            <a:ext cx="5400674" cy="245485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430" t="46940" r="43750" b="8780"/>
          <a:stretch>
            <a:fillRect/>
          </a:stretch>
        </p:blipFill>
        <p:spPr>
          <a:xfrm>
            <a:off x="5924549" y="2209801"/>
            <a:ext cx="5600701" cy="277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0414" y="1777175"/>
            <a:ext cx="54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11919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강의명을 기준으로 교육분류를 내부조인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430" t="46940" r="43750" b="8780"/>
          <a:stretch>
            <a:fillRect/>
          </a:stretch>
        </p:blipFill>
        <p:spPr>
          <a:xfrm>
            <a:off x="257174" y="2278652"/>
            <a:ext cx="5600701" cy="277694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l="950" t="42780" r="44010" b="8890"/>
          <a:stretch>
            <a:fillRect/>
          </a:stretch>
        </p:blipFill>
        <p:spPr>
          <a:xfrm>
            <a:off x="6248400" y="2253278"/>
            <a:ext cx="5248274" cy="2880755"/>
          </a:xfrm>
          <a:prstGeom prst="rect">
            <a:avLst/>
          </a:prstGeom>
        </p:spPr>
      </p:pic>
      <p:sp>
        <p:nvSpPr>
          <p:cNvPr id="50" name="TextBox 11"/>
          <p:cNvSpPr txBox="1"/>
          <p:nvPr/>
        </p:nvSpPr>
        <p:spPr>
          <a:xfrm>
            <a:off x="5776813" y="1853375"/>
            <a:ext cx="6415187" cy="36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교육분류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소재지</a:t>
            </a:r>
          </a:p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구분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</a:rPr>
              <a:t>정보추출을 위한 주요 변</a:t>
            </a:r>
            <a:r>
              <a:rPr lang="ko-KR" altLang="en-US" sz="2200" b="1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지역, 대학구분에 따라 제공되는 강의 수의 차이를 파악 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지역별 강의 수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지역별 대학의 강의 수 평균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대학구분에 따른 강의 수 이용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)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endParaRPr kumimoji="0" lang="ko-KR" altLang="en-US" sz="1900" b="1" i="0" u="none" strike="noStrike" kern="1200" cap="none" spc="0" normalizeH="0" baseline="0">
              <a:solidFill>
                <a:schemeClr val="accent1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490665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 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강의 수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220" t="37360" r="44100" b="10280"/>
          <a:stretch>
            <a:fillRect/>
          </a:stretch>
        </p:blipFill>
        <p:spPr>
          <a:xfrm>
            <a:off x="676273" y="1831688"/>
            <a:ext cx="5167048" cy="30920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3049" y="1236150"/>
            <a:ext cx="4479924" cy="4157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</a:t>
            </a:r>
            <a:r>
              <a:rPr lang="en-US" altLang="ko-KR" sz="1900" b="1">
                <a:solidFill>
                  <a:schemeClr val="accent1"/>
                </a:solidFill>
              </a:rPr>
              <a:t>/AVG</a:t>
            </a:r>
            <a:r>
              <a:rPr lang="ko-KR" altLang="en-US" sz="1900" b="1">
                <a:solidFill>
                  <a:schemeClr val="accent1"/>
                </a:solidFill>
              </a:rPr>
              <a:t>이용하여 평균계산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l="1040" t="39580" r="48700" b="9030"/>
          <a:stretch>
            <a:fillRect/>
          </a:stretch>
        </p:blipFill>
        <p:spPr>
          <a:xfrm>
            <a:off x="3293797" y="1638298"/>
            <a:ext cx="5604405" cy="358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대학구분별로 그룹화하여 COUNT-&gt;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870" t="75000" r="43580" b="9440"/>
          <a:stretch>
            <a:fillRect/>
          </a:stretch>
        </p:blipFill>
        <p:spPr>
          <a:xfrm>
            <a:off x="323850" y="2695575"/>
            <a:ext cx="5772150" cy="12477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13474" y="781051"/>
            <a:ext cx="5003800" cy="451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7. </a:t>
            </a:r>
            <a:r>
              <a:rPr lang="ko-KR" altLang="en-US" sz="2500" dirty="0"/>
              <a:t>구현</a:t>
            </a:r>
            <a:r>
              <a:rPr lang="en-US" altLang="ko-KR" sz="2500" dirty="0"/>
              <a:t>, </a:t>
            </a:r>
            <a:r>
              <a:rPr lang="ko-KR" altLang="en-US" sz="2500" dirty="0"/>
              <a:t>정보 추출</a:t>
            </a:r>
            <a:r>
              <a:rPr lang="en-US" altLang="ko-KR" sz="2500" dirty="0"/>
              <a:t>(Python)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 dirty="0" err="1"/>
              <a:t>기본키</a:t>
            </a:r>
            <a:r>
              <a:rPr lang="ko-KR" altLang="en-US" b="1" dirty="0"/>
              <a:t> 설정 및 </a:t>
            </a:r>
            <a:r>
              <a:rPr lang="ko-KR" altLang="en-US" b="1" dirty="0" err="1"/>
              <a:t>튜플</a:t>
            </a:r>
            <a:r>
              <a:rPr lang="ko-KR" altLang="en-US" b="1" dirty="0"/>
              <a:t>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기본키</a:t>
            </a:r>
            <a:r>
              <a:rPr lang="en-US" altLang="ko-KR" b="1" dirty="0"/>
              <a:t> </a:t>
            </a:r>
            <a:r>
              <a:rPr lang="ko-KR" altLang="en-US" b="1" dirty="0"/>
              <a:t>수정</a:t>
            </a:r>
            <a:r>
              <a:rPr lang="en-US" altLang="ko-KR" b="1" dirty="0" err="1"/>
              <a:t>에</a:t>
            </a:r>
            <a:r>
              <a:rPr lang="en-US" altLang="ko-KR" b="1" dirty="0"/>
              <a:t> </a:t>
            </a:r>
            <a:r>
              <a:rPr lang="en-US" altLang="ko-KR" b="1" dirty="0" err="1"/>
              <a:t>따른</a:t>
            </a:r>
            <a:r>
              <a:rPr lang="en-US" altLang="ko-KR" b="1" dirty="0"/>
              <a:t> </a:t>
            </a:r>
            <a:r>
              <a:rPr lang="en-US" altLang="ko-KR" b="1" dirty="0" err="1"/>
              <a:t>외래키</a:t>
            </a:r>
            <a:r>
              <a:rPr lang="en-US" altLang="ko-KR" b="1" dirty="0"/>
              <a:t> </a:t>
            </a:r>
            <a:r>
              <a:rPr lang="en-US" altLang="ko-KR" b="1" dirty="0" err="1"/>
              <a:t>변화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조인</a:t>
            </a:r>
            <a:r>
              <a:rPr lang="en-US" altLang="ko-KR" b="1" dirty="0"/>
              <a:t> </a:t>
            </a:r>
            <a:r>
              <a:rPr lang="en-US" altLang="ko-KR" b="1" dirty="0" err="1"/>
              <a:t>조작의</a:t>
            </a:r>
            <a:r>
              <a:rPr lang="en-US" altLang="ko-KR" b="1" dirty="0"/>
              <a:t> </a:t>
            </a:r>
            <a:r>
              <a:rPr lang="en-US" altLang="ko-KR" b="1" dirty="0" err="1"/>
              <a:t>정상성</a:t>
            </a:r>
            <a:r>
              <a:rPr lang="en-US" altLang="ko-KR" b="1" dirty="0"/>
              <a:t> </a:t>
            </a:r>
            <a:r>
              <a:rPr lang="en-US" altLang="ko-KR" b="1" dirty="0" err="1"/>
              <a:t>확인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/>
              <a:t>Python</a:t>
            </a:r>
            <a:r>
              <a:rPr lang="ko-KR" altLang="en-US" b="1" dirty="0"/>
              <a:t>을 이용한 정보추출 및 데이터 탐색</a:t>
            </a:r>
            <a:r>
              <a:rPr lang="en-US" altLang="ko-KR" b="1" dirty="0"/>
              <a:t>,</a:t>
            </a:r>
            <a:r>
              <a:rPr lang="ko-KR" altLang="en-US" b="1" dirty="0"/>
              <a:t> 시각화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9345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392028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644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’(professor)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중복되지 않는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중복되지 않는 기본키를 가지는 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 삽입</a:t>
            </a:r>
            <a:r>
              <a:rPr lang="ko-KR" altLang="en-US" sz="1700" b="1" dirty="0">
                <a:solidFill>
                  <a:schemeClr val="accent1"/>
                </a:solidFill>
              </a:rPr>
              <a:t> 시 정상적으로 작동이 됨</a:t>
            </a:r>
            <a:r>
              <a:rPr lang="en-US" altLang="ko-KR" sz="1700" b="1" dirty="0">
                <a:solidFill>
                  <a:schemeClr val="accent1"/>
                </a:solidFill>
              </a:rPr>
              <a:t>.</a:t>
            </a:r>
            <a:endParaRPr lang="ko-KR" altLang="en-US" sz="1700" b="1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FDA740-84F5-1A52-428F-B868790F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681" y="2666013"/>
            <a:ext cx="5762374" cy="172179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680CA6-CB19-83E1-33C7-AF7182308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29" y="2675780"/>
            <a:ext cx="4793683" cy="18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중복되는</a:t>
            </a:r>
            <a:r>
              <a:rPr lang="ko-KR" altLang="en-US" b="1" dirty="0">
                <a:solidFill>
                  <a:srgbClr val="002060"/>
                </a:solidFill>
              </a:rPr>
              <a:t> 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660645" y="536424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중복되는 기본키를 가지는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rgbClr val="D15A3E"/>
                </a:solidFill>
              </a:rPr>
              <a:t> 기본키가 정상적으로 설정되었다는 것을 알 수 있음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F0D866-5360-8F3A-80DC-A7E5FBF6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2429897"/>
            <a:ext cx="4948599" cy="2934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8E7BE-6CA7-ECA5-E709-78C7DAC1D7AB}"/>
              </a:ext>
            </a:extLst>
          </p:cNvPr>
          <p:cNvSpPr txBox="1"/>
          <p:nvPr/>
        </p:nvSpPr>
        <p:spPr>
          <a:xfrm>
            <a:off x="176114" y="1965125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’(university)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0127E-7C61-0520-27FE-D0FAA5EE58C7}"/>
              </a:ext>
            </a:extLst>
          </p:cNvPr>
          <p:cNvSpPr txBox="1"/>
          <p:nvPr/>
        </p:nvSpPr>
        <p:spPr>
          <a:xfrm>
            <a:off x="5447070" y="196841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20B6583-996A-4313-2AAB-E613CFBE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70" y="2433185"/>
            <a:ext cx="6703106" cy="16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-1</a:t>
            </a:r>
            <a:r>
              <a:rPr lang="ko-KR" altLang="en-US" sz="1700" b="1" dirty="0">
                <a:solidFill>
                  <a:schemeClr val="accent1"/>
                </a:solidFill>
              </a:rPr>
              <a:t>인 새로운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700" b="1" dirty="0">
                <a:solidFill>
                  <a:schemeClr val="accent1"/>
                </a:solidFill>
              </a:rPr>
              <a:t> 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59138-DB14-C0FC-7B0C-C65802C579BD}"/>
              </a:ext>
            </a:extLst>
          </p:cNvPr>
          <p:cNvSpPr txBox="1"/>
          <p:nvPr/>
        </p:nvSpPr>
        <p:spPr>
          <a:xfrm>
            <a:off x="2367701" y="1544065"/>
            <a:ext cx="6531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33C92A-82C2-8E51-F827-2A57630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2" y="2101391"/>
            <a:ext cx="10092942" cy="241404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A8DC52A-4967-3150-3C36-95BBE57C5F02}"/>
              </a:ext>
            </a:extLst>
          </p:cNvPr>
          <p:cNvSpPr/>
          <p:nvPr/>
        </p:nvSpPr>
        <p:spPr>
          <a:xfrm>
            <a:off x="1706253" y="3071630"/>
            <a:ext cx="999240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14:cNvPr>
              <p14:cNvContentPartPr/>
              <p14:nvPr/>
            </p14:nvContentPartPr>
            <p14:xfrm>
              <a:off x="2667931" y="3206432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9291" y="31974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5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sz="1700" b="1" dirty="0">
                <a:solidFill>
                  <a:schemeClr val="accent1"/>
                </a:solidFill>
              </a:rPr>
              <a:t> 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윤리학개론</a:t>
            </a:r>
            <a:r>
              <a:rPr lang="en-US" altLang="ko-KR" sz="1700" b="1" dirty="0">
                <a:solidFill>
                  <a:schemeClr val="accent1"/>
                </a:solidFill>
              </a:rPr>
              <a:t>’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수학</a:t>
            </a:r>
            <a:r>
              <a:rPr lang="en-US" altLang="ko-KR" sz="1700" b="1" dirty="0">
                <a:solidFill>
                  <a:schemeClr val="accent1"/>
                </a:solidFill>
              </a:rPr>
              <a:t>1’</a:t>
            </a:r>
            <a:r>
              <a:rPr lang="ko-KR" altLang="en-US" sz="1700" b="1" dirty="0">
                <a:solidFill>
                  <a:schemeClr val="accent1"/>
                </a:solidFill>
              </a:rPr>
              <a:t> 변경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80EF2-0AD9-6760-EECC-8BF940C03509}"/>
              </a:ext>
            </a:extLst>
          </p:cNvPr>
          <p:cNvSpPr txBox="1"/>
          <p:nvPr/>
        </p:nvSpPr>
        <p:spPr>
          <a:xfrm>
            <a:off x="2557837" y="16441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endParaRPr lang="ko-KR" altLang="en-US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92EC92-0F40-6BAD-422D-B5515F06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88" y="2195235"/>
            <a:ext cx="9239663" cy="283823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E392E63-E973-1E50-A152-DAC334983A8A}"/>
              </a:ext>
            </a:extLst>
          </p:cNvPr>
          <p:cNvSpPr/>
          <p:nvPr/>
        </p:nvSpPr>
        <p:spPr>
          <a:xfrm>
            <a:off x="7004116" y="2096057"/>
            <a:ext cx="933254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163FFB-46EC-81EE-9975-50D85A37E5A6}"/>
              </a:ext>
            </a:extLst>
          </p:cNvPr>
          <p:cNvSpPr/>
          <p:nvPr/>
        </p:nvSpPr>
        <p:spPr>
          <a:xfrm>
            <a:off x="2160311" y="3401545"/>
            <a:ext cx="933254" cy="352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2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065575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b="1" dirty="0">
                <a:solidFill>
                  <a:schemeClr val="accent1"/>
                </a:solidFill>
              </a:rPr>
              <a:t> 중 전북대학교 </a:t>
            </a:r>
            <a:r>
              <a:rPr lang="en-US" altLang="ko-KR" b="1" dirty="0">
                <a:solidFill>
                  <a:schemeClr val="accent1"/>
                </a:solidFill>
              </a:rPr>
              <a:t>→</a:t>
            </a:r>
            <a:r>
              <a:rPr lang="ko-KR" altLang="en-US" b="1" dirty="0">
                <a:solidFill>
                  <a:schemeClr val="accent1"/>
                </a:solidFill>
              </a:rPr>
              <a:t> 전북특별자치대학교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70193" y="1739240"/>
            <a:ext cx="6227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(university)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709CA7-755D-8309-9EF3-0A2D9455F87B}"/>
              </a:ext>
            </a:extLst>
          </p:cNvPr>
          <p:cNvGrpSpPr/>
          <p:nvPr/>
        </p:nvGrpSpPr>
        <p:grpSpPr>
          <a:xfrm>
            <a:off x="241278" y="3641861"/>
            <a:ext cx="11566229" cy="1764000"/>
            <a:chOff x="243531" y="2586383"/>
            <a:chExt cx="11566229" cy="1764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38571B-6DBC-91C9-6266-AD55E68C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531" y="2586383"/>
              <a:ext cx="11566229" cy="176400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30A9492-D301-DAED-B94B-2AE7369540B9}"/>
                </a:ext>
              </a:extLst>
            </p:cNvPr>
            <p:cNvSpPr/>
            <p:nvPr/>
          </p:nvSpPr>
          <p:spPr>
            <a:xfrm>
              <a:off x="779495" y="3763608"/>
              <a:ext cx="2408547" cy="58608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90DFEB6-505F-88E6-90C8-922AFD41E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15" y="1630161"/>
            <a:ext cx="7785500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98471" y="528158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제공대학명을 외래키로 참조하는 다른 </a:t>
            </a:r>
            <a:r>
              <a:rPr lang="ko-KR" altLang="en-US" b="1" dirty="0" err="1">
                <a:solidFill>
                  <a:schemeClr val="accent1"/>
                </a:solidFill>
              </a:rPr>
              <a:t>테이블들에서도</a:t>
            </a:r>
            <a:r>
              <a:rPr lang="ko-KR" altLang="en-US" b="1" dirty="0">
                <a:solidFill>
                  <a:schemeClr val="accent1"/>
                </a:solidFill>
              </a:rPr>
              <a:t>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57837" y="1499797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B15BF-855D-1D56-B2CC-022CCEE6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96" y="1818282"/>
            <a:ext cx="7939419" cy="378478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B91F724-247E-1B1E-D101-2C49C12C934C}"/>
              </a:ext>
            </a:extLst>
          </p:cNvPr>
          <p:cNvSpPr/>
          <p:nvPr/>
        </p:nvSpPr>
        <p:spPr>
          <a:xfrm>
            <a:off x="4769708" y="2482918"/>
            <a:ext cx="2044329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5D47D5-D369-E74B-CC88-F68ED35D1DDF}"/>
              </a:ext>
            </a:extLst>
          </p:cNvPr>
          <p:cNvSpPr/>
          <p:nvPr/>
        </p:nvSpPr>
        <p:spPr>
          <a:xfrm>
            <a:off x="3904735" y="4328454"/>
            <a:ext cx="2044329" cy="126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9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38773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</a:t>
            </a:r>
            <a:r>
              <a:rPr lang="en-US" altLang="ko-KR" sz="1800" b="1" dirty="0">
                <a:solidFill>
                  <a:schemeClr val="accent1"/>
                </a:solidFill>
              </a:rPr>
              <a:t>(university)</a:t>
            </a:r>
            <a:r>
              <a:rPr lang="ko-KR" altLang="en-US" sz="1800" b="1" dirty="0">
                <a:solidFill>
                  <a:schemeClr val="accent1"/>
                </a:solidFill>
              </a:rPr>
              <a:t>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</a:t>
            </a:r>
            <a:r>
              <a:rPr lang="en-US" altLang="ko-KR" sz="1800" b="1" dirty="0">
                <a:solidFill>
                  <a:schemeClr val="accent1"/>
                </a:solidFill>
              </a:rPr>
              <a:t>‘</a:t>
            </a:r>
            <a:r>
              <a:rPr lang="ko-KR" altLang="en-US" sz="1800" b="1" dirty="0">
                <a:solidFill>
                  <a:schemeClr val="accent1"/>
                </a:solidFill>
              </a:rPr>
              <a:t>전북대학교</a:t>
            </a:r>
            <a:r>
              <a:rPr lang="en-US" altLang="ko-KR" sz="1800" b="1" dirty="0">
                <a:solidFill>
                  <a:schemeClr val="accent1"/>
                </a:solidFill>
              </a:rPr>
              <a:t>’</a:t>
            </a:r>
            <a:r>
              <a:rPr lang="ko-KR" altLang="en-US" sz="1800" b="1" dirty="0">
                <a:solidFill>
                  <a:schemeClr val="accent1"/>
                </a:solidFill>
              </a:rPr>
              <a:t>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183200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6970E-1DBC-8C45-74E6-EE45FDE1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69" y="1580544"/>
            <a:ext cx="6606641" cy="409425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8BCECE-A8B0-4C38-9CE5-2D57D1B17E71}"/>
              </a:ext>
            </a:extLst>
          </p:cNvPr>
          <p:cNvSpPr/>
          <p:nvPr/>
        </p:nvSpPr>
        <p:spPr>
          <a:xfrm>
            <a:off x="4889043" y="4375755"/>
            <a:ext cx="890160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06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강의분류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중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ON DELETE 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강의 테이블에서 강의명이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인 </a:t>
            </a:r>
            <a:r>
              <a:rPr lang="ko-KR" altLang="en-US" b="1" dirty="0" err="1">
                <a:solidFill>
                  <a:schemeClr val="accent1"/>
                </a:solidFill>
              </a:rPr>
              <a:t>튜플</a:t>
            </a:r>
            <a:r>
              <a:rPr lang="ko-KR" altLang="en-US" b="1" dirty="0">
                <a:solidFill>
                  <a:schemeClr val="accent1"/>
                </a:solidFill>
              </a:rPr>
              <a:t>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0098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1BD891-6813-2C1E-B224-2F0971B7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435100"/>
            <a:ext cx="6273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왼쪽은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담당교수</a:t>
            </a:r>
            <a:r>
              <a:rPr lang="en-US" altLang="ko-KR" sz="2000" b="1" dirty="0">
                <a:solidFill>
                  <a:schemeClr val="accent1"/>
                </a:solidFill>
              </a:rPr>
              <a:t>’,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제공대학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ko-KR" altLang="en-US" b="1" dirty="0">
                <a:solidFill>
                  <a:schemeClr val="accent1"/>
                </a:solidFill>
              </a:rPr>
              <a:t> 의 테이블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5434105" y="992116"/>
            <a:ext cx="6103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  <a:p>
            <a:pPr algn="ctr" rtl="0">
              <a:defRPr/>
            </a:pPr>
            <a:endParaRPr lang="en-US" altLang="ko-KR" sz="2000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45EC1-5D17-EB13-B7D7-9C3E1301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" y="1388351"/>
            <a:ext cx="4792554" cy="4271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F24139-EF01-0B1E-5E3C-8588A6A3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82" y="1388351"/>
            <a:ext cx="7056139" cy="31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교수코드를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>
                <a:solidFill>
                  <a:schemeClr val="accent1"/>
                </a:solidFill>
              </a:rPr>
              <a:t>을 내부조인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643906" y="1413946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3E856F-BA67-B415-E9F8-11EE44E4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5" y="1839651"/>
            <a:ext cx="9911089" cy="36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테이블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16822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</a:t>
            </a:r>
            <a:r>
              <a:rPr lang="ko-KR" altLang="en-US" b="1" dirty="0">
                <a:solidFill>
                  <a:srgbClr val="002060"/>
                </a:solidFill>
              </a:rPr>
              <a:t>와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강의만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개만 사용</a:t>
            </a:r>
            <a:endParaRPr lang="en-US" altLang="ko-KR" dirty="0"/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제공대학명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</a:rPr>
              <a:t>교수명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강의학기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등록일자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</a:t>
            </a:r>
            <a:r>
              <a:rPr lang="en-US" altLang="ko-KR" sz="1800" dirty="0">
                <a:solidFill>
                  <a:srgbClr val="002060"/>
                </a:solidFill>
              </a:rPr>
              <a:t>URL</a:t>
            </a:r>
            <a:r>
              <a:rPr lang="ko-KR" altLang="en-US" sz="1800" dirty="0">
                <a:solidFill>
                  <a:srgbClr val="002060"/>
                </a:solidFill>
              </a:rPr>
              <a:t>주소</a:t>
            </a:r>
            <a:endParaRPr lang="en-US" altLang="ko-KR" sz="1800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>
                <a:solidFill>
                  <a:srgbClr val="002060"/>
                </a:solidFill>
              </a:rPr>
              <a:t>설립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3044073" y="1382242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E2149-B429-6653-5657-F30C5D91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59" y="1782352"/>
            <a:ext cx="6789681" cy="45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823151" y="1315836"/>
            <a:ext cx="6545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교육분류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DFA21-E104-8E96-2AA7-D0AB040B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6" y="1652158"/>
            <a:ext cx="7775833" cy="46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endParaRPr lang="ko-KR" altLang="en-US" sz="1900" b="1" dirty="0">
              <a:solidFill>
                <a:schemeClr val="accent1"/>
              </a:solidFill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 dirty="0" err="1">
                <a:solidFill>
                  <a:srgbClr val="002060"/>
                </a:solidFill>
              </a:rPr>
              <a:t>정보추출을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위한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주요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변</a:t>
            </a:r>
            <a:r>
              <a:rPr lang="ko-KR" altLang="en-US" sz="2200" b="1" dirty="0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해가 </a:t>
            </a:r>
            <a:r>
              <a:rPr kumimoji="0" lang="ko-KR" altLang="en-US" sz="1900" b="1" i="0" u="none" strike="noStrike" kern="1200" cap="none" spc="0" normalizeH="0" baseline="0" dirty="0" err="1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지날때마다</a:t>
            </a: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제공되는 강의 수 변화 파악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시간별 강의 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665D3-EB95-96CA-EEC7-65345363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30" y="1072308"/>
            <a:ext cx="5889033" cy="471338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테이블을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강의학기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와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둘의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900" b="1" dirty="0">
                <a:solidFill>
                  <a:schemeClr val="accent1"/>
                </a:solidFill>
              </a:rPr>
              <a:t> 조합 별로 그룹화하고</a:t>
            </a:r>
            <a:r>
              <a:rPr lang="en-US" altLang="ko-KR" sz="1900" b="1" dirty="0">
                <a:solidFill>
                  <a:schemeClr val="accent1"/>
                </a:solidFill>
              </a:rPr>
              <a:t>,</a:t>
            </a:r>
          </a:p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COUNT</a:t>
            </a:r>
            <a:r>
              <a:rPr lang="ko-KR" altLang="en-US" sz="1900" b="1" dirty="0">
                <a:solidFill>
                  <a:schemeClr val="accent1"/>
                </a:solidFill>
              </a:rPr>
              <a:t>로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열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데이터프레임 구성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Cols</a:t>
            </a:r>
            <a:r>
              <a:rPr lang="ko-KR" altLang="en-US" sz="1900" b="1" dirty="0">
                <a:solidFill>
                  <a:schemeClr val="accent1"/>
                </a:solidFill>
              </a:rPr>
              <a:t>로 열의 이름들을 가져오고 </a:t>
            </a:r>
            <a:r>
              <a:rPr lang="en-US" altLang="ko-KR" sz="1900" b="1" dirty="0">
                <a:solidFill>
                  <a:schemeClr val="accent1"/>
                </a:solidFill>
              </a:rPr>
              <a:t>rows</a:t>
            </a:r>
            <a:r>
              <a:rPr lang="ko-KR" altLang="en-US" sz="1900" b="1" dirty="0">
                <a:solidFill>
                  <a:schemeClr val="accent1"/>
                </a:solidFill>
              </a:rPr>
              <a:t>로 행 정보를 가져온 후 데이터프레임 형성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A13758-918D-60A5-9A51-DC1E9DF3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65" y="1253635"/>
            <a:ext cx="6743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시각화를 위한 데이터프레임 조작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51AA6F-7FBE-F415-5F01-46921786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9" y="1586700"/>
            <a:ext cx="8590782" cy="40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구간별 회귀분석을 위한 데이터프레임 조작과</a:t>
            </a:r>
            <a:r>
              <a:rPr lang="en-US" altLang="ko-KR" sz="2200" b="1" dirty="0">
                <a:solidFill>
                  <a:srgbClr val="002060"/>
                </a:solidFill>
              </a:rPr>
              <a:t>, </a:t>
            </a:r>
            <a:r>
              <a:rPr lang="ko-KR" altLang="en-US" sz="2200" b="1" dirty="0">
                <a:solidFill>
                  <a:srgbClr val="002060"/>
                </a:solidFill>
              </a:rPr>
              <a:t>데이터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1F02F-6C9C-E6BB-84DD-4A302716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381017"/>
            <a:ext cx="6263863" cy="4466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9451A-3644-86EE-D53F-FF0FAA6D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33" y="1381017"/>
            <a:ext cx="1917858" cy="4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회귀모형 선정과 적합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02039-7FBD-98C7-5DAD-5D6442D0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22" y="1818977"/>
            <a:ext cx="10105785" cy="38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연도에 따른 </a:t>
            </a:r>
            <a:r>
              <a:rPr lang="ko-KR" altLang="en-US" sz="2200" b="1" dirty="0" err="1">
                <a:solidFill>
                  <a:srgbClr val="002060"/>
                </a:solidFill>
              </a:rPr>
              <a:t>강의수</a:t>
            </a:r>
            <a:r>
              <a:rPr lang="ko-KR" altLang="en-US" sz="2200" b="1" dirty="0">
                <a:solidFill>
                  <a:srgbClr val="002060"/>
                </a:solidFill>
              </a:rPr>
              <a:t> </a:t>
            </a:r>
            <a:r>
              <a:rPr lang="ko-KR" altLang="en-US" sz="2200" b="1" dirty="0" err="1">
                <a:solidFill>
                  <a:srgbClr val="002060"/>
                </a:solidFill>
              </a:rPr>
              <a:t>예측값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59D09-7BA2-2085-715A-337ED9925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22"/>
          <a:stretch/>
        </p:blipFill>
        <p:spPr>
          <a:xfrm>
            <a:off x="4051452" y="1425823"/>
            <a:ext cx="1985137" cy="451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EE9297-CBD3-50F5-2EEE-477541A7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552" y="1804282"/>
            <a:ext cx="1821037" cy="42171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68DC8B-73DB-8114-ECB3-EA44375A5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0624"/>
            <a:ext cx="1821037" cy="40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시각화 결과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결론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 err="1">
                <a:solidFill>
                  <a:srgbClr val="002060"/>
                </a:solidFill>
              </a:rPr>
              <a:t>회귀직선</a:t>
            </a:r>
            <a:r>
              <a:rPr lang="ko-KR" altLang="en-US" sz="2200" b="1" dirty="0">
                <a:solidFill>
                  <a:srgbClr val="002060"/>
                </a:solidFill>
              </a:rPr>
              <a:t> 시각화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F01B75-98BF-34B7-25D6-7E2A9B3A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992"/>
            <a:ext cx="2796139" cy="1666573"/>
          </a:xfrm>
          <a:prstGeom prst="rect">
            <a:avLst/>
          </a:prstGeom>
        </p:spPr>
      </p:pic>
      <p:pic>
        <p:nvPicPr>
          <p:cNvPr id="6" name="그림 5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5A4F149F-130A-B4BA-CBB4-63A1C206E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064406"/>
            <a:ext cx="88487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8324"/>
            <a:ext cx="4876800" cy="1352215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41495"/>
            <a:ext cx="11305309" cy="4501948"/>
          </a:xfrm>
        </p:spPr>
        <p:txBody>
          <a:bodyPr rtlCol="0">
            <a:noAutofit/>
          </a:bodyPr>
          <a:lstStyle/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존재하려면 대학명과 소재할 위치가 있어야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설립 구분 정보를 포함하고 대학명으로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강의코드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교육분류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강의학기 및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강의년도에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 유지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강의는 강의코드로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플랫폼에 가입할 때 이름과 소속분야를 입력해야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담당교수코드를 부여하여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제공대학에는 여러 담당교수가 소속될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명의 교수는 여러 대학에 소속될 수 없음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여러 강의를 담당할 수 있고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교수가 강의 하나를 담당할 수 있음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제공대학은 여러 강의를 제공할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대학이 하나의 강의를 공동으로 제공하진 않음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강의를 제공하면 제공일자 정보를 유지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개체와 속성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E-R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22FF5B-2372-93BF-410A-DC95DCA37A9B}"/>
              </a:ext>
            </a:extLst>
          </p:cNvPr>
          <p:cNvSpPr/>
          <p:nvPr/>
        </p:nvSpPr>
        <p:spPr>
          <a:xfrm>
            <a:off x="0" y="672081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028A99-D353-8646-A0FD-9B6CD5614D11}"/>
              </a:ext>
            </a:extLst>
          </p:cNvPr>
          <p:cNvGrpSpPr/>
          <p:nvPr/>
        </p:nvGrpSpPr>
        <p:grpSpPr>
          <a:xfrm>
            <a:off x="124619" y="1276654"/>
            <a:ext cx="6903834" cy="4751134"/>
            <a:chOff x="5053658" y="1276654"/>
            <a:chExt cx="6903834" cy="475113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A4A22AC-DB7A-D9DB-32C8-8482917B4F9C}"/>
                </a:ext>
              </a:extLst>
            </p:cNvPr>
            <p:cNvGrpSpPr/>
            <p:nvPr/>
          </p:nvGrpSpPr>
          <p:grpSpPr>
            <a:xfrm>
              <a:off x="5053658" y="1276654"/>
              <a:ext cx="6878716" cy="4751134"/>
              <a:chOff x="4961058" y="1276654"/>
              <a:chExt cx="6878716" cy="4751134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7ADD47-B3FE-9D99-7314-E507CBBA218C}"/>
                  </a:ext>
                </a:extLst>
              </p:cNvPr>
              <p:cNvGrpSpPr/>
              <p:nvPr/>
            </p:nvGrpSpPr>
            <p:grpSpPr>
              <a:xfrm>
                <a:off x="6014507" y="1930469"/>
                <a:ext cx="4841090" cy="2959090"/>
                <a:chOff x="6014507" y="1930469"/>
                <a:chExt cx="4841090" cy="2959090"/>
              </a:xfrm>
              <a:grpFill/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036B1C-F48E-2BBC-2D44-9E7E3EEC5C90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3DC3347D-774E-900F-CA4B-EBCD8D7B1CEB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70" name="다이아몬드 69">
                    <a:extLst>
                      <a:ext uri="{FF2B5EF4-FFF2-40B4-BE49-F238E27FC236}">
                        <a16:creationId xmlns:a16="http://schemas.microsoft.com/office/drawing/2014/main" id="{AFE20E15-1957-AA75-F3DF-DF370FD1BCAC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50B7D5E6-9A8E-928A-8729-9C2987E8A2A2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013DF7EC-405A-E34F-1C5D-844712B1C4DE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73" name="다이아몬드 72">
                    <a:extLst>
                      <a:ext uri="{FF2B5EF4-FFF2-40B4-BE49-F238E27FC236}">
                        <a16:creationId xmlns:a16="http://schemas.microsoft.com/office/drawing/2014/main" id="{4558981D-26B2-4EBE-1C28-B4A7BEE17CE7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74" name="다이아몬드 73">
                    <a:extLst>
                      <a:ext uri="{FF2B5EF4-FFF2-40B4-BE49-F238E27FC236}">
                        <a16:creationId xmlns:a16="http://schemas.microsoft.com/office/drawing/2014/main" id="{065D6FC4-7F75-E8FF-E007-2017E947077E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DEC641C-0038-A7D6-C87E-7390B6DC8734}"/>
                    </a:ext>
                  </a:extLst>
                </p:cNvPr>
                <p:cNvGrpSpPr/>
                <p:nvPr/>
              </p:nvGrpSpPr>
              <p:grpSpPr>
                <a:xfrm>
                  <a:off x="7094507" y="1930470"/>
                  <a:ext cx="773619" cy="307777"/>
                  <a:chOff x="7094507" y="1930470"/>
                  <a:chExt cx="773619" cy="307777"/>
                </a:xfrm>
                <a:grpFill/>
              </p:grpSpPr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A217F168-9ECD-C611-A8FF-AF4B9F568D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94507" y="2226025"/>
                    <a:ext cx="773619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EF6E1AB-0849-9C92-9FD3-6571E16B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2D86554-A71D-ED10-3AA9-C0ABE8D5AE28}"/>
                    </a:ext>
                  </a:extLst>
                </p:cNvPr>
                <p:cNvGrpSpPr/>
                <p:nvPr/>
              </p:nvGrpSpPr>
              <p:grpSpPr>
                <a:xfrm>
                  <a:off x="9096647" y="1930469"/>
                  <a:ext cx="754380" cy="307777"/>
                  <a:chOff x="9096647" y="1930469"/>
                  <a:chExt cx="754380" cy="307777"/>
                </a:xfrm>
                <a:grpFill/>
              </p:grpSpPr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FB19F8AE-BF33-3005-0A21-E53CC3483F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6647" y="2226025"/>
                    <a:ext cx="754380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FE6647-7AE4-E62B-B3A8-7D2DB2082F22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FCB997F6-5F8B-B976-DD1B-259A19558ED2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F473A491-8FBC-9099-639D-FF9783E28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8389D69-75EF-16F3-D36F-DDFAD2FBB0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634FC5FA-7EDB-6815-F5E9-C5239641D97F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7B24BE4-5CD5-236A-5D42-4C910CDE40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5502980-A244-DA17-017D-889A23F62E9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80DD15A6-900D-EC8A-851C-E5A447D7FBA5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85C7700-2142-AB05-1458-054D472175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1E0986E-D464-E9BA-7F5C-111EB283DA12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3EAF9AC5-BB8F-82CD-0C11-DFEF406D4661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E17D3D94-F805-212A-F1EB-86D7743C5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186AD11-FD73-BE7B-6234-E1E63FBE15B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A52330C-7C32-9FAA-46A1-E72AD2937620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1074044" cy="1900586"/>
                <a:chOff x="4969815" y="1276654"/>
                <a:chExt cx="1074044" cy="1900586"/>
              </a:xfrm>
              <a:grpFill/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4306A906-617F-AA97-F01F-AB50A32A7EA8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912D3F27-C85C-C865-1803-61411FCF699F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635FAE92-FF6F-4D4C-3DF6-D420BE5B6638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AE9A8C28-05BE-665E-849F-DBF3A7629193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9BD81F1-FCF7-356E-AC7E-5F7E48DFDE80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F55DFE5F-19C4-2612-9C86-67240CE02AC4}"/>
                      </a:ext>
                    </a:extLst>
                  </p:cNvPr>
                  <p:cNvCxnSpPr>
                    <a:cxnSpLocks/>
                    <a:stCxn id="69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2188E84-6726-8600-0C41-EA26ACF82255}"/>
                      </a:ext>
                    </a:extLst>
                  </p:cNvPr>
                  <p:cNvCxnSpPr>
                    <a:cxnSpLocks/>
                    <a:stCxn id="49" idx="6"/>
                    <a:endCxn id="69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E7792C1E-05C7-A56F-0AA4-CD42B69C129B}"/>
                      </a:ext>
                    </a:extLst>
                  </p:cNvPr>
                  <p:cNvCxnSpPr>
                    <a:cxnSpLocks/>
                    <a:stCxn id="69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13D2E75-5807-F3B6-CAAA-2E07D495862E}"/>
                  </a:ext>
                </a:extLst>
              </p:cNvPr>
              <p:cNvGrpSpPr/>
              <p:nvPr/>
            </p:nvGrpSpPr>
            <p:grpSpPr>
              <a:xfrm>
                <a:off x="4961058" y="4939716"/>
                <a:ext cx="3773201" cy="1088072"/>
                <a:chOff x="4961058" y="4939716"/>
                <a:chExt cx="3773201" cy="1088072"/>
              </a:xfrm>
              <a:grpFill/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08B5BA8-6119-E8C5-E985-24712890FF57}"/>
                    </a:ext>
                  </a:extLst>
                </p:cNvPr>
                <p:cNvGrpSpPr/>
                <p:nvPr/>
              </p:nvGrpSpPr>
              <p:grpSpPr>
                <a:xfrm>
                  <a:off x="4961058" y="5484402"/>
                  <a:ext cx="3773201" cy="543386"/>
                  <a:chOff x="5121634" y="4603493"/>
                  <a:chExt cx="3773201" cy="543386"/>
                </a:xfrm>
                <a:grpFill/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598B7736-5E60-6E60-DD02-E812C85E2111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21D69BEA-DE4C-04FE-88AE-45697DB6342C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E57E03D9-6198-AEDA-F229-F164D0A5C308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F2EE9DA3-4162-F5EC-1536-2D22B987B744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9BFAE17-745F-3508-E379-E31A7764F29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D4B17F3F-7A55-F892-2646-AF2EC4FC6688}"/>
                    </a:ext>
                  </a:extLst>
                </p:cNvPr>
                <p:cNvGrpSpPr/>
                <p:nvPr/>
              </p:nvGrpSpPr>
              <p:grpSpPr>
                <a:xfrm>
                  <a:off x="5299237" y="4939716"/>
                  <a:ext cx="3109036" cy="549170"/>
                  <a:chOff x="5293141" y="4889558"/>
                  <a:chExt cx="3109036" cy="595373"/>
                </a:xfrm>
                <a:grpFill/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03AFA57-A018-1572-A899-5A28F83633FA}"/>
                      </a:ext>
                    </a:extLst>
                  </p:cNvPr>
                  <p:cNvCxnSpPr>
                    <a:cxnSpLocks/>
                    <a:stCxn id="37" idx="0"/>
                    <a:endCxn id="72" idx="2"/>
                  </p:cNvCxnSpPr>
                  <p:nvPr/>
                </p:nvCxnSpPr>
                <p:spPr>
                  <a:xfrm flipV="1">
                    <a:off x="5293141" y="4889559"/>
                    <a:ext cx="1261367" cy="594846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0C01D05-A51D-C53D-D063-4C2BFF281BA9}"/>
                      </a:ext>
                    </a:extLst>
                  </p:cNvPr>
                  <p:cNvCxnSpPr>
                    <a:cxnSpLocks/>
                    <a:stCxn id="38" idx="0"/>
                    <a:endCxn id="72" idx="2"/>
                  </p:cNvCxnSpPr>
                  <p:nvPr/>
                </p:nvCxnSpPr>
                <p:spPr>
                  <a:xfrm flipV="1">
                    <a:off x="6070400" y="4889559"/>
                    <a:ext cx="484108" cy="59537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EC19F8F-2802-83D8-9E94-64492E758B5C}"/>
                      </a:ext>
                    </a:extLst>
                  </p:cNvPr>
                  <p:cNvCxnSpPr>
                    <a:cxnSpLocks/>
                    <a:stCxn id="39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293151" cy="59484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B43BAD0F-D344-2BB6-CD6A-B3D7C5F863B8}"/>
                      </a:ext>
                    </a:extLst>
                  </p:cNvPr>
                  <p:cNvCxnSpPr>
                    <a:cxnSpLocks/>
                    <a:stCxn id="41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070410" cy="59484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2D9DA4F-7286-E142-FCFF-639717F5B7DB}"/>
                      </a:ext>
                    </a:extLst>
                  </p:cNvPr>
                  <p:cNvCxnSpPr>
                    <a:cxnSpLocks/>
                    <a:stCxn id="40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847669" cy="5948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CFFE319-5ED4-FD07-C811-20D32384752C}"/>
                  </a:ext>
                </a:extLst>
              </p:cNvPr>
              <p:cNvGrpSpPr/>
              <p:nvPr/>
            </p:nvGrpSpPr>
            <p:grpSpPr>
              <a:xfrm>
                <a:off x="10930989" y="1278642"/>
                <a:ext cx="908785" cy="1219457"/>
                <a:chOff x="10930989" y="1278642"/>
                <a:chExt cx="908785" cy="1219457"/>
              </a:xfrm>
              <a:grpFill/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0319783-1B94-FB45-0AD6-94D179FC311C}"/>
                    </a:ext>
                  </a:extLst>
                </p:cNvPr>
                <p:cNvGrpSpPr/>
                <p:nvPr/>
              </p:nvGrpSpPr>
              <p:grpSpPr>
                <a:xfrm>
                  <a:off x="11175608" y="1278642"/>
                  <a:ext cx="664166" cy="1219457"/>
                  <a:chOff x="11769580" y="853504"/>
                  <a:chExt cx="664166" cy="121945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9747A9E6-8D51-A96F-584C-EDA94BD4CEEF}"/>
                      </a:ext>
                    </a:extLst>
                  </p:cNvPr>
                  <p:cNvSpPr/>
                  <p:nvPr/>
                </p:nvSpPr>
                <p:spPr>
                  <a:xfrm>
                    <a:off x="11769581" y="8535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BD7F32D4-FCF9-4469-BB85-7DBE6DB53666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301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BAC72E7-DD3C-9D9D-3435-D53CCF0A08EA}"/>
                    </a:ext>
                  </a:extLst>
                </p:cNvPr>
                <p:cNvGrpSpPr/>
                <p:nvPr/>
              </p:nvGrpSpPr>
              <p:grpSpPr>
                <a:xfrm>
                  <a:off x="10930989" y="1550071"/>
                  <a:ext cx="244608" cy="677248"/>
                  <a:chOff x="10880360" y="1550071"/>
                  <a:chExt cx="295249" cy="677248"/>
                </a:xfrm>
                <a:grpFill/>
              </p:grpSpPr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B8D85A17-8E2C-56EF-30D5-3466091933AC}"/>
                      </a:ext>
                    </a:extLst>
                  </p:cNvPr>
                  <p:cNvCxnSpPr>
                    <a:cxnSpLocks/>
                    <a:stCxn id="27" idx="2"/>
                  </p:cNvCxnSpPr>
                  <p:nvPr/>
                </p:nvCxnSpPr>
                <p:spPr>
                  <a:xfrm flipH="1">
                    <a:off x="10880360" y="1550071"/>
                    <a:ext cx="295249" cy="67595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60956DD-B9DA-37D7-987A-398827E0B98B}"/>
                      </a:ext>
                    </a:extLst>
                  </p:cNvPr>
                  <p:cNvCxnSpPr>
                    <a:cxnSpLocks/>
                    <a:stCxn id="28" idx="2"/>
                  </p:cNvCxnSpPr>
                  <p:nvPr/>
                </p:nvCxnSpPr>
                <p:spPr>
                  <a:xfrm flipH="1">
                    <a:off x="10880360" y="2226671"/>
                    <a:ext cx="295249" cy="64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DAA2C7-E8E1-AB3A-CFBA-9A4B2E9DCBA3}"/>
                </a:ext>
              </a:extLst>
            </p:cNvPr>
            <p:cNvSpPr/>
            <p:nvPr/>
          </p:nvSpPr>
          <p:spPr>
            <a:xfrm>
              <a:off x="8269628" y="3942466"/>
              <a:ext cx="609797" cy="5428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185F85C-FC98-D2CD-7EB1-6695E3149529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574527" y="3720222"/>
              <a:ext cx="0" cy="22224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C29ED8-E6EF-FCB5-4141-E80F9B0A6D66}"/>
                </a:ext>
              </a:extLst>
            </p:cNvPr>
            <p:cNvSpPr/>
            <p:nvPr/>
          </p:nvSpPr>
          <p:spPr>
            <a:xfrm>
              <a:off x="11293327" y="2649770"/>
              <a:ext cx="664165" cy="5428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 구분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FBD7915-1820-1D35-E563-C1818688204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11023601" y="2238246"/>
              <a:ext cx="269726" cy="68295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개체와 속성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추출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D96EE5-0A91-DBD8-60AA-40BF7BAE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58942"/>
              </p:ext>
            </p:extLst>
          </p:nvPr>
        </p:nvGraphicFramePr>
        <p:xfrm>
          <a:off x="1022350" y="1786466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833601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교육분류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강의학기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강의년도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담당교수명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소속분야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대학소재지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설립 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AB8CF2-5DD6-C4BA-EFEF-9633C911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개체와 속성 추출</a:t>
            </a:r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관계 추출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A4AD05-D893-6FB7-12B9-6D10777AE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93786"/>
              </p:ext>
            </p:extLst>
          </p:nvPr>
        </p:nvGraphicFramePr>
        <p:xfrm>
          <a:off x="1022350" y="3880679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  <a:gridCol w="2778669">
                  <a:extLst>
                    <a:ext uri="{9D8B030D-6E8A-4147-A177-3AD203B41FA5}">
                      <a16:colId xmlns:a16="http://schemas.microsoft.com/office/drawing/2014/main" val="203922763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47372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3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7A4A66-C911-DC26-C02E-23740869CE76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938D70B9-4E41-BD34-E30C-AEF67124C6A7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CEC8D55-34D9-4CA5-A94F-F628FA0B9546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9808BBA1-D1C0-F98F-9363-5B0BF1F0F893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9409DF82-F1A8-969E-49F8-A8FFEFCC056E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13" name="다이아몬드 112">
                    <a:extLst>
                      <a:ext uri="{FF2B5EF4-FFF2-40B4-BE49-F238E27FC236}">
                        <a16:creationId xmlns:a16="http://schemas.microsoft.com/office/drawing/2014/main" id="{BAABFFBE-9194-428A-9B89-A9F3E5E51441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37A11BAC-2961-6372-580A-7F37A928764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647490C0-4F19-5E1C-26E7-25CAC2408808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16" name="다이아몬드 115">
                    <a:extLst>
                      <a:ext uri="{FF2B5EF4-FFF2-40B4-BE49-F238E27FC236}">
                        <a16:creationId xmlns:a16="http://schemas.microsoft.com/office/drawing/2014/main" id="{01630A3B-8EF1-5445-5C37-E41CDF548299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17" name="다이아몬드 116">
                    <a:extLst>
                      <a:ext uri="{FF2B5EF4-FFF2-40B4-BE49-F238E27FC236}">
                        <a16:creationId xmlns:a16="http://schemas.microsoft.com/office/drawing/2014/main" id="{1B784884-C8DE-22F7-71FC-4516CBC07583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E2C2F1D3-2692-90C1-79D8-98771F733361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F96011A2-08D8-D76D-4C21-1127C76C4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0035D800-AD19-6926-5386-B9A521F1A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874B9120-CF7F-F6B9-07A1-3942847007C0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EE1A10CF-D60F-C014-1215-DBB7C0211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D762C9C-4636-74A4-D08E-51FC93B01C34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B1B94400-C919-51E3-FC6D-ABE73ABA5A60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2B17F7C0-AC42-9126-CE53-5DBF44166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33678D0-48E2-62C7-7955-E8F1A4AECC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9BC9333D-F624-EB8C-96EB-C301D14D0802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D0B8CF15-9711-C075-F490-297011A2DF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8E97610-2399-E4DE-2DD9-78AE40BC44F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88CC2707-3F8F-C3FB-02B5-52FC7B4604DD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B29DFC21-F091-4E7C-4494-51B61F0C63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A15FB55C-2E0C-DA28-BC24-0F636673000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EF96D7AB-A478-085C-267C-4BE00CE14C3F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28CD5DCE-45F9-4FA3-1771-153EE7AA5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B904908-B0BB-50EE-A50C-92920E5B38EF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8682390-B156-293E-D429-CB2E645F7BEA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7F87668C-A39B-229F-38C5-D43EC46F3CF5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078B2824-5881-0FDB-E2E6-B474E79C34A4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BFBCF816-EEFC-C67F-9CC9-AAF1D1AAF0BD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974E20-434A-E83E-DAAD-52F268971596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75E6B88F-0313-036E-65ED-8FEEC30E187E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9D22EBA4-B13D-1D2E-E7E4-BB4CE169E998}"/>
                      </a:ext>
                    </a:extLst>
                  </p:cNvPr>
                  <p:cNvCxnSpPr>
                    <a:cxnSpLocks/>
                    <a:stCxn id="112" idx="1"/>
                    <a:endCxn id="90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5D4E91BA-AF38-DF0E-393E-DE6A3CBF4BC1}"/>
                      </a:ext>
                    </a:extLst>
                  </p:cNvPr>
                  <p:cNvCxnSpPr>
                    <a:cxnSpLocks/>
                    <a:stCxn id="92" idx="6"/>
                    <a:endCxn id="112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D0DAA551-FF53-6995-B865-F23473B448D8}"/>
                      </a:ext>
                    </a:extLst>
                  </p:cNvPr>
                  <p:cNvCxnSpPr>
                    <a:cxnSpLocks/>
                    <a:stCxn id="112" idx="1"/>
                    <a:endCxn id="91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37B5CB7-59F1-9E3C-4871-0455B712FB79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C77E9DE-329F-69E7-B0FA-FB32B3A83B0D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F4C51969-5029-FBAD-8BF4-7AC3F6056E1B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CB6B8FF7-B6EE-A146-2AB8-FFE07345F20D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80F0424F-5806-4A90-C39B-B266E5FBACFB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644F51ED-D1F1-D4D2-8244-23CA5F31440A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6A0014A7-BF10-9C6E-D3E3-12F025A20D7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7705203-35DF-4949-1A69-AE090A945CEC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6DFDE84C-EFB6-9987-3D51-A25C4F0934C7}"/>
                      </a:ext>
                    </a:extLst>
                  </p:cNvPr>
                  <p:cNvCxnSpPr>
                    <a:cxnSpLocks/>
                    <a:stCxn id="80" idx="0"/>
                    <a:endCxn id="115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90674B37-E74C-E120-512C-CBBB366AD223}"/>
                      </a:ext>
                    </a:extLst>
                  </p:cNvPr>
                  <p:cNvCxnSpPr>
                    <a:cxnSpLocks/>
                    <a:stCxn id="81" idx="0"/>
                    <a:endCxn id="115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7B55DF7F-05FC-3687-B878-0C486AD6C3E0}"/>
                      </a:ext>
                    </a:extLst>
                  </p:cNvPr>
                  <p:cNvCxnSpPr>
                    <a:cxnSpLocks/>
                    <a:stCxn id="82" idx="0"/>
                    <a:endCxn id="115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61F8AA2E-791D-0191-E115-9E85CF175E88}"/>
                      </a:ext>
                    </a:extLst>
                  </p:cNvPr>
                  <p:cNvCxnSpPr>
                    <a:cxnSpLocks/>
                    <a:stCxn id="84" idx="0"/>
                    <a:endCxn id="115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0B96E98B-30E5-5A76-015E-96940DB40E80}"/>
                      </a:ext>
                    </a:extLst>
                  </p:cNvPr>
                  <p:cNvCxnSpPr>
                    <a:cxnSpLocks/>
                    <a:stCxn id="83" idx="0"/>
                    <a:endCxn id="115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156D0E5-9388-6B33-2135-BBE4F4D23D54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1348153-C785-F479-A46C-5DE608B8F546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F5F16DC9-FAC7-E895-71F0-04917437FD47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E5CE7811-0C89-0D4B-E9A0-71342C6B18FB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5D08CAF5-146E-C2E8-56AC-F430727416BA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4BD7A82-7E12-AB13-1290-879D17203CCF}"/>
                      </a:ext>
                    </a:extLst>
                  </p:cNvPr>
                  <p:cNvCxnSpPr>
                    <a:cxnSpLocks/>
                    <a:stCxn id="71" idx="2"/>
                    <a:endCxn id="114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4B61A27B-4EE8-404C-E3EA-196BEF73FD35}"/>
                      </a:ext>
                    </a:extLst>
                  </p:cNvPr>
                  <p:cNvCxnSpPr>
                    <a:cxnSpLocks/>
                    <a:stCxn id="72" idx="2"/>
                    <a:endCxn id="114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69AC46C-DEAF-47B5-ACC3-F2883A549C29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BEDA6E1-8D1C-5F42-3AF4-84F1E717B753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16F34AD-BD72-A56A-1D73-778C282B0AD1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7668B1A-5A3D-3D40-D245-29F265EBA0E2}"/>
                </a:ext>
              </a:extLst>
            </p:cNvPr>
            <p:cNvCxnSpPr>
              <a:cxnSpLocks/>
              <a:stCxn id="27" idx="2"/>
              <a:endCxn id="114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67E07A-DC28-1075-B27C-8C3989A5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161" y="4278272"/>
            <a:ext cx="4192079" cy="16669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한 개의 테이블에서 비롯하여 모두        전체참여 </a:t>
            </a:r>
            <a:r>
              <a:rPr lang="en-US" altLang="ko-KR" sz="1600" b="1" dirty="0">
                <a:solidFill>
                  <a:srgbClr val="002060"/>
                </a:solidFill>
              </a:rPr>
              <a:t>&amp; </a:t>
            </a:r>
            <a:r>
              <a:rPr lang="ko-KR" altLang="en-US" sz="1600" b="1" dirty="0">
                <a:solidFill>
                  <a:srgbClr val="002060"/>
                </a:solidFill>
              </a:rPr>
              <a:t>완전종속인 것을 볼 수 있음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1258</TotalTime>
  <Words>2087</Words>
  <Application>Microsoft Office PowerPoint</Application>
  <PresentationFormat>와이드스크린</PresentationFormat>
  <Paragraphs>746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맑은 고딕</vt:lpstr>
      <vt:lpstr>Wingdings</vt:lpstr>
      <vt:lpstr>메이플스토리</vt:lpstr>
      <vt:lpstr>Arial</vt:lpstr>
      <vt:lpstr>다이아몬드 눈금 16x9</vt:lpstr>
      <vt:lpstr>KOCW data</vt:lpstr>
      <vt:lpstr>1. 사용한 데이터 2. 요구사항 분석 3. 개념적 설계 4. 논리적 설계 5. 물리적 설계 및 구현, 정보추출(RSQLite) 6. 구현, 정보 추출(sqlite3)</vt:lpstr>
      <vt:lpstr>1. 사용한 데이터</vt:lpstr>
      <vt:lpstr>PowerPoint 프레젠테이션</vt:lpstr>
      <vt:lpstr>PowerPoint 프레젠테이션</vt:lpstr>
      <vt:lpstr>2. 요구사항 분석</vt:lpstr>
      <vt:lpstr>3. 개념적 설계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54</cp:revision>
  <dcterms:created xsi:type="dcterms:W3CDTF">2024-05-29T11:46:33Z</dcterms:created>
  <dcterms:modified xsi:type="dcterms:W3CDTF">2024-06-19T02:54:12Z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